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73" r:id="rId4"/>
    <p:sldId id="271" r:id="rId5"/>
    <p:sldId id="274" r:id="rId6"/>
    <p:sldId id="275" r:id="rId7"/>
    <p:sldId id="261" r:id="rId8"/>
    <p:sldId id="265" r:id="rId9"/>
    <p:sldId id="279" r:id="rId10"/>
    <p:sldId id="276" r:id="rId11"/>
    <p:sldId id="27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FB9"/>
    <a:srgbClr val="088EBC"/>
    <a:srgbClr val="E7E8EA"/>
    <a:srgbClr val="5BB9D3"/>
    <a:srgbClr val="89C2DA"/>
    <a:srgbClr val="61B6D6"/>
    <a:srgbClr val="098DBE"/>
    <a:srgbClr val="8CC3D8"/>
    <a:srgbClr val="F99D2A"/>
    <a:srgbClr val="3AB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B78AD-C201-4661-BEB8-A8B3A1549E9C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C8B2-3347-4D79-9AF8-F6952794C4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3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57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2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2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9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9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2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2" y="19855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77" rIns="91354" bIns="45677" rtlCol="0" anchor="ctr"/>
          <a:lstStyle/>
          <a:p>
            <a:pPr algn="ctr" defTabSz="913631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9" y="2870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7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28.01.2021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" y="6674692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1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8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9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5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5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1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7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93FB-3A07-493C-AE81-A1FC65E8065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C35C-C0A3-4BC2-BB1B-FFD8F2DB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s.kubannet.ru/" TargetMode="External"/><Relationship Id="rId5" Type="http://schemas.openxmlformats.org/officeDocument/2006/relationships/hyperlink" Target="http://www.minobrkuban,ru/" TargetMode="External"/><Relationship Id="rId4" Type="http://schemas.openxmlformats.org/officeDocument/2006/relationships/hyperlink" Target="https://drive.google.com/drive/folders/1TpkLIQvP4Ot_QNOVe8WehAmXQ-NtkTjy?usp=sha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s.kubannet.ru/regplaces2021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2"/>
            <a:ext cx="8044774" cy="6858001"/>
            <a:chOff x="0" y="-2"/>
            <a:chExt cx="8044774" cy="685800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-2"/>
              <a:ext cx="6215974" cy="6858001"/>
            </a:xfrm>
            <a:prstGeom prst="rect">
              <a:avLst/>
            </a:prstGeom>
            <a:solidFill>
              <a:srgbClr val="E7E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32495" y="0"/>
              <a:ext cx="6112279" cy="3871609"/>
            </a:xfrm>
            <a:prstGeom prst="rect">
              <a:avLst/>
            </a:prstGeom>
            <a:solidFill>
              <a:srgbClr val="E7E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50102" y="-3"/>
            <a:ext cx="9345365" cy="6858003"/>
            <a:chOff x="379285" y="-2"/>
            <a:chExt cx="9345365" cy="6858003"/>
          </a:xfrm>
        </p:grpSpPr>
        <p:sp>
          <p:nvSpPr>
            <p:cNvPr id="6" name="Параллелограмм 5"/>
            <p:cNvSpPr/>
            <p:nvPr/>
          </p:nvSpPr>
          <p:spPr>
            <a:xfrm>
              <a:off x="3891063" y="2149316"/>
              <a:ext cx="5833587" cy="4708685"/>
            </a:xfrm>
            <a:prstGeom prst="parallelogram">
              <a:avLst>
                <a:gd name="adj" fmla="val 75568"/>
              </a:avLst>
            </a:prstGeom>
            <a:solidFill>
              <a:srgbClr val="098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араллелограмм 4"/>
            <p:cNvSpPr/>
            <p:nvPr/>
          </p:nvSpPr>
          <p:spPr>
            <a:xfrm flipV="1">
              <a:off x="2149219" y="4543722"/>
              <a:ext cx="4006392" cy="2314279"/>
            </a:xfrm>
            <a:prstGeom prst="parallelogram">
              <a:avLst>
                <a:gd name="adj" fmla="val 75568"/>
              </a:avLst>
            </a:prstGeom>
            <a:solidFill>
              <a:srgbClr val="34A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араллелограмм 6"/>
            <p:cNvSpPr/>
            <p:nvPr/>
          </p:nvSpPr>
          <p:spPr>
            <a:xfrm flipV="1">
              <a:off x="5806911" y="-2"/>
              <a:ext cx="3917739" cy="2149305"/>
            </a:xfrm>
            <a:prstGeom prst="parallelogram">
              <a:avLst>
                <a:gd name="adj" fmla="val 75568"/>
              </a:avLst>
            </a:prstGeom>
            <a:solidFill>
              <a:srgbClr val="34A4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араллелограмм 2"/>
            <p:cNvSpPr/>
            <p:nvPr/>
          </p:nvSpPr>
          <p:spPr>
            <a:xfrm>
              <a:off x="379285" y="4543717"/>
              <a:ext cx="4006392" cy="2314279"/>
            </a:xfrm>
            <a:prstGeom prst="parallelogram">
              <a:avLst>
                <a:gd name="adj" fmla="val 75568"/>
              </a:avLst>
            </a:prstGeom>
            <a:solidFill>
              <a:srgbClr val="098D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-144679" y="1238332"/>
            <a:ext cx="7099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Об особенностях государственной итоговой аттестации 11 классов</a:t>
            </a:r>
          </a:p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в 2021 году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0653" y="570085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 err="1" smtClean="0">
                <a:solidFill>
                  <a:srgbClr val="098DBE"/>
                </a:solidFill>
                <a:cs typeface="Arial"/>
              </a:rPr>
              <a:t>Гардымова</a:t>
            </a:r>
            <a:r>
              <a:rPr lang="ru-RU" sz="2000" b="1" kern="0" dirty="0" smtClean="0">
                <a:solidFill>
                  <a:srgbClr val="098DBE"/>
                </a:solidFill>
                <a:cs typeface="Arial"/>
              </a:rPr>
              <a:t> </a:t>
            </a:r>
            <a:r>
              <a:rPr lang="ru-RU" sz="2000" b="1" kern="0" dirty="0" err="1" smtClean="0">
                <a:solidFill>
                  <a:srgbClr val="098DBE"/>
                </a:solidFill>
                <a:cs typeface="Arial"/>
              </a:rPr>
              <a:t>Руженна</a:t>
            </a:r>
            <a:r>
              <a:rPr lang="ru-RU" sz="2000" b="1" kern="0" dirty="0" smtClean="0">
                <a:solidFill>
                  <a:srgbClr val="098DBE"/>
                </a:solidFill>
                <a:cs typeface="Arial"/>
              </a:rPr>
              <a:t> Анатольевна, </a:t>
            </a:r>
          </a:p>
          <a:p>
            <a:pPr algn="ctr">
              <a:defRPr/>
            </a:pPr>
            <a:r>
              <a:rPr lang="ru-RU" sz="2000" kern="0" dirty="0" smtClean="0">
                <a:solidFill>
                  <a:srgbClr val="098DBE"/>
                </a:solidFill>
                <a:cs typeface="Arial"/>
              </a:rPr>
              <a:t>начальник отдела государственной итоговой </a:t>
            </a:r>
          </a:p>
          <a:p>
            <a:pPr algn="ctr">
              <a:defRPr/>
            </a:pPr>
            <a:r>
              <a:rPr lang="ru-RU" sz="2000" kern="0" dirty="0" smtClean="0">
                <a:solidFill>
                  <a:srgbClr val="098DBE"/>
                </a:solidFill>
                <a:cs typeface="Arial"/>
              </a:rPr>
              <a:t>аттестации </a:t>
            </a:r>
            <a:r>
              <a:rPr lang="ru-RU" sz="2000" kern="0" dirty="0">
                <a:solidFill>
                  <a:srgbClr val="098DBE"/>
                </a:solidFill>
                <a:cs typeface="Arial"/>
              </a:rPr>
              <a:t>в управлении общего образования</a:t>
            </a:r>
          </a:p>
        </p:txBody>
      </p:sp>
      <p:pic>
        <p:nvPicPr>
          <p:cNvPr id="2050" name="Picture 2" descr="Картинки по запросу министерство образования краснодар 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97" y="55360"/>
            <a:ext cx="2292636" cy="209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754" y="87086"/>
            <a:ext cx="4171406" cy="6635931"/>
          </a:xfrm>
          <a:prstGeom prst="rect">
            <a:avLst/>
          </a:prstGeom>
          <a:solidFill>
            <a:srgbClr val="61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11040" y="3378905"/>
            <a:ext cx="7585710" cy="3344111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1040" y="87085"/>
            <a:ext cx="7585710" cy="3234451"/>
          </a:xfrm>
          <a:prstGeom prst="rect">
            <a:avLst/>
          </a:prstGeom>
          <a:solidFill>
            <a:srgbClr val="09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9634" y="2156591"/>
            <a:ext cx="37533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Самые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актуальные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новости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о ЕГЭ и ГВЭ</a:t>
            </a:r>
            <a:endParaRPr lang="ru-RU" sz="4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12" y="171450"/>
            <a:ext cx="5835288" cy="306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3640" y="171231"/>
            <a:ext cx="28253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https://vk.com/giakuban</a:t>
            </a:r>
            <a:endParaRPr lang="ru-RU" sz="15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672" y="4442477"/>
            <a:ext cx="1169534" cy="11695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078" y="988725"/>
            <a:ext cx="1273097" cy="12674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37" y="3486149"/>
            <a:ext cx="5787663" cy="3114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0900" y="3486149"/>
            <a:ext cx="35099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https://www.instagram.com/giakuban/</a:t>
            </a:r>
            <a:endParaRPr lang="ru-RU" sz="15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2"/>
            <a:ext cx="6858002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6040" y="-94857"/>
            <a:ext cx="7073606" cy="1015663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Навигатор ЕГЭ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35" y="2984605"/>
            <a:ext cx="870569" cy="101207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99" y="4548908"/>
            <a:ext cx="870568" cy="1007081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9" y="2410569"/>
            <a:ext cx="744327" cy="943231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88" y="1456453"/>
            <a:ext cx="891279" cy="975923"/>
          </a:xfrm>
          <a:prstGeom prst="rect">
            <a:avLst/>
          </a:prstGeom>
          <a:ln w="28575">
            <a:solidFill>
              <a:srgbClr val="301854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1235929" y="6402601"/>
            <a:ext cx="210958" cy="115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500" b="1" dirty="0" smtClean="0">
              <a:solidFill>
                <a:srgbClr val="69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8816" y="6368882"/>
            <a:ext cx="953449" cy="41980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15024" y="115483"/>
            <a:ext cx="1781323" cy="594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/>
          <p:cNvGrpSpPr/>
          <p:nvPr/>
        </p:nvGrpSpPr>
        <p:grpSpPr>
          <a:xfrm>
            <a:off x="-72358" y="6279945"/>
            <a:ext cx="1918337" cy="732848"/>
            <a:chOff x="498925" y="2010251"/>
            <a:chExt cx="2247144" cy="86046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6157" y="2010251"/>
              <a:ext cx="1092683" cy="7235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98925" y="2724029"/>
              <a:ext cx="2247144" cy="146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500" b="1" dirty="0" smtClean="0">
                <a:solidFill>
                  <a:srgbClr val="6952A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4029" y="6319217"/>
            <a:ext cx="1545565" cy="14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00" b="1" dirty="0" smtClean="0">
              <a:solidFill>
                <a:srgbClr val="6952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57901" y="896187"/>
            <a:ext cx="4103728" cy="1200329"/>
          </a:xfrm>
          <a:prstGeom prst="rect">
            <a:avLst/>
          </a:prstGeom>
          <a:effectLst>
            <a:glow rad="127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Видеоконсультации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разработчиков КИМ 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ЕГЭ</a:t>
            </a:r>
          </a:p>
          <a:p>
            <a:endParaRPr lang="ru-RU" sz="800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по подготовке к экзамену можно найти на странице </a:t>
            </a:r>
            <a:r>
              <a:rPr lang="ru-RU" sz="12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Рособрнадзора</a:t>
            </a:r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видеохостинга</a:t>
            </a:r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YouTube</a:t>
            </a:r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 и на сайте ФГБНУ ФИПИ Онлайн-консультации по подготовке к ЕГЭ 2021 года «На все 100!»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1983" y="3473916"/>
            <a:ext cx="16383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18612" y="4463299"/>
            <a:ext cx="4103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Открытый банк оценочных средств  </a:t>
            </a:r>
          </a:p>
          <a:p>
            <a:r>
              <a:rPr lang="ru-RU" sz="1600" b="0" i="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по русскому языку (</a:t>
            </a:r>
            <a:r>
              <a:rPr lang="en-US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I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–</a:t>
            </a:r>
            <a:r>
              <a:rPr lang="en-US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XI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 классы)</a:t>
            </a:r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ahnschrift SemiBold SemiConden" panose="020B0502040204020203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ahnschrift SemiBold SemiConden" panose="020B0502040204020203" pitchFamily="34" charset="0"/>
            </a:endParaRPr>
          </a:p>
          <a:p>
            <a:endParaRPr lang="ru-RU" sz="800" dirty="0" smtClean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можно использовать для подготовки к ЕГЭ. Банк содержит задания по основным разделам курса русского языка  «Чтение», «Письмо», «Слушание», «Говорение», «Основные разделы науки о языке»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9334" y="2423510"/>
            <a:ext cx="503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Демоверсии, спецификации и кодификаторы ЕГЭ </a:t>
            </a:r>
            <a:endParaRPr lang="ru-RU" sz="1600" dirty="0" smtClean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endParaRPr lang="ru-RU" sz="800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помогут составить представление о структуре и содержании контрольных измерительных материалов (КИМ) ЕГЭ 2021 года, количестве заданий, их форме и уровне сложности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96550" y="7799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485479" y="3674428"/>
            <a:ext cx="503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Демоверсия станции для проведения компьютерного ЕГЭ</a:t>
            </a:r>
          </a:p>
          <a:p>
            <a:endParaRPr lang="ru-RU" sz="800" dirty="0" smtClean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знакомит с основными приемами работы с программным обеспечением, которое будет использоваться при проведении ЕГЭ по информатике, и даёт возможность попробовать выполнить экзаменационную работу на компьютере на примере демонстрационного варианта ЕГЭ по информатике 2021 года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801218" y="1336806"/>
            <a:ext cx="41037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Методические рекомендации для выпускников по самостоятельной подготовке к 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ЕГЭ</a:t>
            </a:r>
          </a:p>
          <a:p>
            <a:endParaRPr lang="ru-RU" sz="800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дают советы по организации повторения ранее изученного материала, тренировке в выполнении конкретных типов заданий. В них рассматриваются типичные ошибки участников ЕГЭ прошлых лет и даются советы, как их избежать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40458" y="3027640"/>
            <a:ext cx="410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Открытый банк заданий 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ЕГЭ</a:t>
            </a:r>
          </a:p>
          <a:p>
            <a:endParaRPr lang="ru-RU" sz="800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позволяет формировать тематические подборки заданий и выполнять их в процессе повторения изученного материала перед экзаменом. Открытый банк был пополнен заданиями ЕГЭ 2020 года по всем предметам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71217" y="5146216"/>
            <a:ext cx="5039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Материалы для подготовки к итоговому </a:t>
            </a:r>
            <a:r>
              <a:rPr lang="ru-RU" sz="16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сочинению</a:t>
            </a:r>
          </a:p>
          <a:p>
            <a:endParaRPr lang="ru-RU" sz="800" dirty="0">
              <a:solidFill>
                <a:srgbClr val="00206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содержат всю актуальную информацию, необходимую для подготовки к итоговому сочинению: открытые тематические направления и комментарии к ним, методические рекомендации по подготовке и другие материалы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19" y="3869954"/>
            <a:ext cx="847725" cy="1066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2" y="5218006"/>
            <a:ext cx="876300" cy="10382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19334" y="6394117"/>
            <a:ext cx="3071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ahnschrift SemiBold SemiConden" panose="020B0502040204020203" pitchFamily="34" charset="0"/>
              </a:rPr>
              <a:t>http://nav-gia.obrnadzor.gov.ru/</a:t>
            </a:r>
            <a:endParaRPr lang="ru-RU" dirty="0">
              <a:latin typeface="Bahnschrift SemiBold SemiConden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41753" y="6335078"/>
            <a:ext cx="4705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Bahnschrift SemiBold SemiConden" panose="020B0502040204020203" pitchFamily="34" charset="0"/>
              </a:rPr>
              <a:t>https://fipi.ru/navigator-podgotovki/navigator-ege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6" y="935399"/>
            <a:ext cx="857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611225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611225"/>
            <a:ext cx="12192000" cy="4246775"/>
          </a:xfrm>
          <a:prstGeom prst="rect">
            <a:avLst/>
          </a:prstGeom>
          <a:solidFill>
            <a:srgbClr val="09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4855157" y="2611225"/>
            <a:ext cx="2481684" cy="848571"/>
          </a:xfrm>
          <a:prstGeom prst="triangle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4603" y="376913"/>
            <a:ext cx="11402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Задать вопросы о ЕГЭ можно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по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телефону 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«горячей линии»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Краснодарском крае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29" y="3617828"/>
            <a:ext cx="53324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 нормативно-правовым вопросам проведения </a:t>
            </a:r>
            <a:r>
              <a:rPr lang="ru-RU" sz="2800" dirty="0" smtClean="0">
                <a:solidFill>
                  <a:schemeClr val="bg1"/>
                </a:solidFill>
              </a:rPr>
              <a:t>ГИА-11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+ 7 (918) </a:t>
            </a:r>
            <a:r>
              <a:rPr lang="ru-RU" sz="4000" dirty="0" smtClean="0">
                <a:solidFill>
                  <a:schemeClr val="bg1"/>
                </a:solidFill>
              </a:rPr>
              <a:t>189-99-02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4967" y="3617829"/>
            <a:ext cx="533242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По вопросам формирования РИС ГИА-11 и обработки экзаменационных работ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4000" dirty="0">
                <a:solidFill>
                  <a:schemeClr val="bg1"/>
                </a:solidFill>
              </a:rPr>
              <a:t>+ 7 (861) 236-45-77</a:t>
            </a:r>
          </a:p>
        </p:txBody>
      </p:sp>
    </p:spTree>
    <p:extLst>
      <p:ext uri="{BB962C8B-B14F-4D97-AF65-F5344CB8AC3E}">
        <p14:creationId xmlns:p14="http://schemas.microsoft.com/office/powerpoint/2010/main" val="274986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314"/>
            <a:ext cx="7294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98DB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Заявления на ГИА-11 </a:t>
            </a:r>
          </a:p>
          <a:p>
            <a:pPr algn="ctr"/>
            <a:r>
              <a:rPr lang="ru-RU" sz="4000" dirty="0" smtClean="0">
                <a:solidFill>
                  <a:srgbClr val="098DBE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в 2021 году</a:t>
            </a:r>
            <a:endParaRPr lang="ru-RU" sz="4000" dirty="0">
              <a:solidFill>
                <a:srgbClr val="098DBE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01" y="0"/>
            <a:ext cx="48978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49382" t="15456" r="20907" b="10374"/>
          <a:stretch/>
        </p:blipFill>
        <p:spPr>
          <a:xfrm>
            <a:off x="51988" y="1568421"/>
            <a:ext cx="3759838" cy="5279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1702" t="15551" r="21046" b="9474"/>
          <a:stretch/>
        </p:blipFill>
        <p:spPr>
          <a:xfrm>
            <a:off x="3855151" y="1488054"/>
            <a:ext cx="3465045" cy="53623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837820" y="5478843"/>
            <a:ext cx="3430387" cy="1223513"/>
          </a:xfrm>
          <a:prstGeom prst="roundRect">
            <a:avLst/>
          </a:prstGeom>
          <a:noFill/>
          <a:ln w="28575">
            <a:solidFill>
              <a:srgbClr val="098D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8DBE"/>
                </a:solidFill>
              </a:rPr>
              <a:t>1 февраля 2021 года – </a:t>
            </a:r>
            <a:r>
              <a:rPr lang="ru-RU" b="1" dirty="0" smtClean="0">
                <a:solidFill>
                  <a:srgbClr val="098DBE"/>
                </a:solidFill>
              </a:rPr>
              <a:t>понедельник!</a:t>
            </a:r>
          </a:p>
          <a:p>
            <a:pPr algn="ctr"/>
            <a:r>
              <a:rPr lang="ru-RU" dirty="0" smtClean="0">
                <a:solidFill>
                  <a:srgbClr val="098DBE"/>
                </a:solidFill>
              </a:rPr>
              <a:t>В этот день ещё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можно изменить</a:t>
            </a:r>
            <a:r>
              <a:rPr lang="ru-RU" dirty="0" smtClean="0">
                <a:solidFill>
                  <a:srgbClr val="098DBE"/>
                </a:solidFill>
              </a:rPr>
              <a:t> выбор предметов</a:t>
            </a:r>
            <a:endParaRPr lang="ru-RU" dirty="0">
              <a:solidFill>
                <a:srgbClr val="098D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0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Блок-схема: сохраненные данные 27"/>
          <p:cNvSpPr/>
          <p:nvPr/>
        </p:nvSpPr>
        <p:spPr>
          <a:xfrm rot="16200000">
            <a:off x="8382598" y="2193021"/>
            <a:ext cx="1787744" cy="2898775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15"/>
          <p:cNvSpPr>
            <a:spLocks noChangeArrowheads="1"/>
          </p:cNvSpPr>
          <p:nvPr/>
        </p:nvSpPr>
        <p:spPr bwMode="auto">
          <a:xfrm>
            <a:off x="3800475" y="1044650"/>
            <a:ext cx="4572000" cy="511175"/>
          </a:xfrm>
          <a:prstGeom prst="round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7" name="Блок-схема: сохраненные данные 16"/>
          <p:cNvSpPr/>
          <p:nvPr/>
        </p:nvSpPr>
        <p:spPr>
          <a:xfrm rot="16200000">
            <a:off x="1901945" y="2092391"/>
            <a:ext cx="1850898" cy="2898775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6871" y="201511"/>
            <a:ext cx="1148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88FB9"/>
                </a:solidFill>
                <a:latin typeface="Franklin Gothic Book" panose="020B0503020102020204" pitchFamily="34" charset="0"/>
              </a:rPr>
              <a:t>Особенности экзаменационной кампании в 2021 году</a:t>
            </a:r>
            <a:endParaRPr lang="en-US" sz="3600" b="1" dirty="0">
              <a:solidFill>
                <a:srgbClr val="088FB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2196910" y="114772"/>
            <a:ext cx="1190628" cy="4237684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01048" y="1580575"/>
            <a:ext cx="423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Для выпускников текущего года,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которые не планируют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поступать в ВУЗ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 rot="5400000" flipV="1">
            <a:off x="8516379" y="215718"/>
            <a:ext cx="1392516" cy="4237684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TextBox 5"/>
          <p:cNvSpPr txBox="1"/>
          <p:nvPr/>
        </p:nvSpPr>
        <p:spPr>
          <a:xfrm>
            <a:off x="7221461" y="1790700"/>
            <a:ext cx="4110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Для выпускников текущего года,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которые планируют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поступать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ВУЗ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0079" y="3030815"/>
            <a:ext cx="27146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65889"/>
                </a:solidFill>
              </a:rPr>
              <a:t>Вместо ЕГЭ </a:t>
            </a:r>
          </a:p>
          <a:p>
            <a:pPr algn="ctr"/>
            <a:r>
              <a:rPr lang="ru-RU" sz="2800" b="1" dirty="0" smtClean="0">
                <a:solidFill>
                  <a:srgbClr val="065889"/>
                </a:solidFill>
              </a:rPr>
              <a:t>ГВЭ</a:t>
            </a:r>
          </a:p>
          <a:p>
            <a:pPr algn="ctr"/>
            <a:r>
              <a:rPr lang="ru-RU" b="1" dirty="0" smtClean="0">
                <a:solidFill>
                  <a:srgbClr val="065889"/>
                </a:solidFill>
              </a:rPr>
              <a:t>ПО ДВУМ ПРЕДМЕТАМ</a:t>
            </a:r>
            <a:endParaRPr lang="ru-RU" b="1" dirty="0">
              <a:solidFill>
                <a:srgbClr val="06588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8662" y="3129392"/>
            <a:ext cx="2647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ЕГЭ по 2-м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и более предметам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2440265" y="4536281"/>
            <a:ext cx="761063" cy="5551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Round Diagonal Corner Rectangle 36">
            <a:extLst>
              <a:ext uri="{FF2B5EF4-FFF2-40B4-BE49-F238E27FC236}">
                <a16:creationId xmlns:a16="http://schemas.microsoft.com/office/drawing/2014/main" xmlns="" id="{47FC7836-74EA-47AC-AE29-6440CDFF4AAD}"/>
              </a:ext>
            </a:extLst>
          </p:cNvPr>
          <p:cNvSpPr/>
          <p:nvPr/>
        </p:nvSpPr>
        <p:spPr>
          <a:xfrm rot="10800000" flipV="1">
            <a:off x="1264845" y="5173940"/>
            <a:ext cx="3054751" cy="129839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66612" y="5382678"/>
            <a:ext cx="2251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65889"/>
                </a:solidFill>
              </a:rPr>
              <a:t>РУССКИЙ ЯЗЫК</a:t>
            </a:r>
          </a:p>
          <a:p>
            <a:pPr algn="ctr"/>
            <a:r>
              <a:rPr lang="ru-RU" sz="2400" b="1" dirty="0" smtClean="0">
                <a:solidFill>
                  <a:srgbClr val="065889"/>
                </a:solidFill>
              </a:rPr>
              <a:t>МАТЕМАТИКА</a:t>
            </a:r>
            <a:endParaRPr lang="ru-RU" sz="2400" b="1" dirty="0">
              <a:solidFill>
                <a:srgbClr val="06588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19596" y="1113867"/>
            <a:ext cx="3686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 ПОЛУЧЕНИЯ  АТТЕСТАТА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948300" y="4467228"/>
            <a:ext cx="2276350" cy="20859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5"/>
          <p:cNvSpPr txBox="1"/>
          <p:nvPr/>
        </p:nvSpPr>
        <p:spPr>
          <a:xfrm>
            <a:off x="4969654" y="4694468"/>
            <a:ext cx="2233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ЕГЭ по математике базового уровня проводиться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НЕ будет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ound Diagonal Corner Rectangle 36">
            <a:extLst>
              <a:ext uri="{FF2B5EF4-FFF2-40B4-BE49-F238E27FC236}">
                <a16:creationId xmlns:a16="http://schemas.microsoft.com/office/drawing/2014/main" xmlns="" id="{47FC7836-74EA-47AC-AE29-6440CDFF4AAD}"/>
              </a:ext>
            </a:extLst>
          </p:cNvPr>
          <p:cNvSpPr/>
          <p:nvPr/>
        </p:nvSpPr>
        <p:spPr>
          <a:xfrm rot="10800000" flipV="1">
            <a:off x="7765346" y="5148979"/>
            <a:ext cx="3054751" cy="143402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ru-RU" sz="24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05714" y="5382677"/>
            <a:ext cx="2557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65889"/>
                </a:solidFill>
              </a:rPr>
              <a:t>РУССКИЙ ЯЗЫК – </a:t>
            </a:r>
          </a:p>
          <a:p>
            <a:pPr algn="ctr"/>
            <a:r>
              <a:rPr lang="ru-RU" sz="2400" b="1" dirty="0" smtClean="0">
                <a:solidFill>
                  <a:srgbClr val="065889"/>
                </a:solidFill>
              </a:rPr>
              <a:t>необходим всем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8895937" y="4618756"/>
            <a:ext cx="761063" cy="5551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65656" y="2879002"/>
            <a:ext cx="6926344" cy="3988725"/>
          </a:xfrm>
          <a:prstGeom prst="rect">
            <a:avLst/>
          </a:prstGeom>
          <a:solidFill>
            <a:srgbClr val="E7E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участников с ОВЗ (при наличии копии рекомендации ПМПК)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детей-инвалидов и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инвалидов: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увеличена продолжительность экзамена по учебному предмету на 1,5 часа (ЕГЭ по иностранным языкам (раздел «Говорение») на 30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минут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организовано питание и перерывы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проведения необходимых лечебных и профилактических мероприятий во время экзамена 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первом этаже; наличие специальных кресел и других приспособлений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5656" y="1"/>
            <a:ext cx="6926344" cy="2879002"/>
          </a:xfrm>
          <a:prstGeom prst="rect">
            <a:avLst/>
          </a:prstGeom>
          <a:solidFill>
            <a:srgbClr val="098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Участники с </a:t>
            </a:r>
            <a:r>
              <a:rPr lang="ru-RU" sz="2400" b="1" dirty="0" smtClean="0"/>
              <a:t>ОВЗ, дети-инвалиды и инвалиды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могут сдать экзамены не только </a:t>
            </a:r>
          </a:p>
          <a:p>
            <a:pPr algn="ctr"/>
            <a:r>
              <a:rPr lang="ru-RU" sz="2400" dirty="0"/>
              <a:t>в школе, но </a:t>
            </a:r>
            <a:r>
              <a:rPr lang="ru-RU" sz="2800" b="1" dirty="0"/>
              <a:t>в больнице и на </a:t>
            </a:r>
            <a:r>
              <a:rPr lang="ru-RU" sz="2800" b="1" dirty="0" smtClean="0"/>
              <a:t>дому</a:t>
            </a:r>
            <a:endParaRPr lang="ru-RU" sz="2400" b="1" dirty="0" smtClean="0"/>
          </a:p>
          <a:p>
            <a:pPr algn="ctr"/>
            <a:r>
              <a:rPr lang="ru-RU" sz="2400" dirty="0" smtClean="0"/>
              <a:t> </a:t>
            </a:r>
            <a:endParaRPr lang="ru-RU" sz="2400" dirty="0"/>
          </a:p>
          <a:p>
            <a:pPr lvl="1" algn="ctr"/>
            <a:r>
              <a:rPr lang="ru-RU" sz="2400" dirty="0"/>
              <a:t>Для проведения ЕГЭ на дому </a:t>
            </a:r>
            <a:r>
              <a:rPr lang="ru-RU" sz="2400" dirty="0" smtClean="0"/>
              <a:t>нужны</a:t>
            </a:r>
            <a:endParaRPr lang="ru-R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рекомендации </a:t>
            </a:r>
            <a:r>
              <a:rPr lang="ru-RU" sz="2400" dirty="0"/>
              <a:t>психолого-медико-педагогической комиссии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156591"/>
            <a:ext cx="5134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Что нужно знать о своих правах </a:t>
            </a:r>
            <a:br>
              <a:rPr lang="ru-RU" sz="4000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на </a:t>
            </a:r>
            <a:r>
              <a:rPr lang="ru-RU" sz="4000" dirty="0" smtClean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ГИА-11 </a:t>
            </a:r>
            <a:r>
              <a:rPr lang="ru-RU" sz="4000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и как действовать</a:t>
            </a:r>
            <a:endParaRPr lang="ru-RU" sz="4000" dirty="0">
              <a:solidFill>
                <a:srgbClr val="088FB9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/>
          <a:srcRect l="39765" t="60148" r="37948" b="17046"/>
          <a:stretch/>
        </p:blipFill>
        <p:spPr bwMode="auto">
          <a:xfrm>
            <a:off x="8743767" y="18048"/>
            <a:ext cx="2887656" cy="178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1379" y="1428510"/>
            <a:ext cx="102546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Участник самостоятельно сдает экзамен на компьютере, используя установленное стандартное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Каждому участнику выдается черновик участника КЕГЭ;</a:t>
            </a:r>
            <a:endParaRPr lang="ru-RU" sz="2800" b="1" dirty="0">
              <a:solidFill>
                <a:srgbClr val="06588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ЭМ для КЕГЭ включают в себя бланк регистрации;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Для проведения экзамена используются аудитории, в которых установлены станции КЕГЭ по числу участников;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По окончании экзамена отсканированные бланки участников и сохранённые ответы участников КЕГЭ передаются в РЦОИ;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65889"/>
                </a:solidFill>
              </a:rPr>
              <a:t>Проверка ответов участников КЕГЭ выполняется на федеральном уровне </a:t>
            </a:r>
            <a:endParaRPr lang="ru-RU" sz="2800" b="1" dirty="0">
              <a:solidFill>
                <a:srgbClr val="065889"/>
              </a:solidFill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941379" y="5896944"/>
            <a:ext cx="10079162" cy="707886"/>
          </a:xfrm>
          <a:prstGeom prst="snip2DiagRect">
            <a:avLst/>
          </a:prstGeom>
          <a:solidFill>
            <a:srgbClr val="5BB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7937" y="5896943"/>
            <a:ext cx="9850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19 ноября 2020 г. проведён тренировочный экзамен с участием обучающихся 11-х классов. Следующая тренировка запланирована на март-апрель 2021 г. </a:t>
            </a:r>
            <a:endParaRPr lang="en-US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2015" y="142846"/>
            <a:ext cx="9650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88FB9"/>
                </a:solidFill>
                <a:latin typeface="Franklin Gothic Book" panose="020B0503020102020204" pitchFamily="34" charset="0"/>
              </a:rPr>
              <a:t>Экзамен </a:t>
            </a:r>
            <a:r>
              <a:rPr lang="ru-RU" sz="3600" b="1" dirty="0">
                <a:solidFill>
                  <a:srgbClr val="088FB9"/>
                </a:solidFill>
                <a:latin typeface="Franklin Gothic Book" panose="020B0503020102020204" pitchFamily="34" charset="0"/>
              </a:rPr>
              <a:t>по информатике и ИКТ </a:t>
            </a:r>
            <a:endParaRPr lang="ru-RU" sz="3600" b="1" dirty="0" smtClean="0">
              <a:solidFill>
                <a:srgbClr val="088FB9"/>
              </a:solidFill>
              <a:latin typeface="Franklin Gothic Book" panose="020B05030201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88FB9"/>
                </a:solidFill>
                <a:latin typeface="Franklin Gothic Book" panose="020B0503020102020204" pitchFamily="34" charset="0"/>
              </a:rPr>
              <a:t>в </a:t>
            </a:r>
            <a:r>
              <a:rPr lang="ru-RU" sz="3600" b="1" dirty="0">
                <a:solidFill>
                  <a:srgbClr val="088FB9"/>
                </a:solidFill>
                <a:latin typeface="Franklin Gothic Book" panose="020B0503020102020204" pitchFamily="34" charset="0"/>
              </a:rPr>
              <a:t>компьютерной </a:t>
            </a:r>
            <a:r>
              <a:rPr lang="ru-RU" sz="3600" b="1" dirty="0" smtClean="0">
                <a:solidFill>
                  <a:srgbClr val="088FB9"/>
                </a:solidFill>
                <a:latin typeface="Franklin Gothic Book" panose="020B0503020102020204" pitchFamily="34" charset="0"/>
              </a:rPr>
              <a:t>форме</a:t>
            </a:r>
            <a:endParaRPr lang="en-US" sz="3600" b="1" dirty="0">
              <a:solidFill>
                <a:srgbClr val="088FB9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 rotWithShape="1">
          <a:blip r:embed="rId3"/>
          <a:srcRect l="39765" t="60148" r="37948" b="17046"/>
          <a:stretch/>
        </p:blipFill>
        <p:spPr bwMode="auto">
          <a:xfrm>
            <a:off x="9167265" y="0"/>
            <a:ext cx="2887656" cy="178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404" y="44372"/>
            <a:ext cx="9175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88FB9"/>
                </a:solidFill>
                <a:latin typeface="Franklin Gothic Book" panose="020B0503020102020204" pitchFamily="34" charset="0"/>
              </a:rPr>
              <a:t>Среды программирования в ППЭ</a:t>
            </a:r>
            <a:endParaRPr lang="en-US" sz="4000" b="1" dirty="0">
              <a:solidFill>
                <a:srgbClr val="088FB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8954774" y="1669665"/>
            <a:ext cx="2818717" cy="3702469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Ссылка для скачивания программного обеспечения и инструкций по его локальной установке, предложенного в таблице: </a:t>
            </a:r>
            <a:r>
              <a:rPr lang="ru-RU" sz="1600" u="sng" dirty="0">
                <a:solidFill>
                  <a:schemeClr val="bg1"/>
                </a:solidFill>
                <a:hlinkClick r:id="rId4"/>
              </a:rPr>
              <a:t>https://drive.google.com/drive/folders/1TpkLIQvP4Ot_QNOVe8WehAmXQ-NtkTjy?usp=sharing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43888"/>
              </p:ext>
            </p:extLst>
          </p:nvPr>
        </p:nvGraphicFramePr>
        <p:xfrm>
          <a:off x="618394" y="1082499"/>
          <a:ext cx="7593789" cy="4827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137"/>
                <a:gridCol w="2229395"/>
                <a:gridCol w="3309257"/>
              </a:tblGrid>
              <a:tr h="701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Язык программирования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Среда программирования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Локальная версия, которая будет установлена в ППЭ на КЕГЭ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7118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Школьный алгоритмический язык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КуМир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2.1.0 (rc11)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4745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C#, C++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Microsoft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Visual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Studio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Microsoft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Visual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Studio</a:t>
                      </a:r>
                      <a:r>
                        <a:rPr lang="ru-RU" sz="1600" dirty="0">
                          <a:effectLst/>
                        </a:rPr>
                        <a:t> 2019 </a:t>
                      </a:r>
                      <a:r>
                        <a:rPr lang="ru-RU" sz="1600" dirty="0" err="1">
                          <a:effectLst/>
                        </a:rPr>
                        <a:t>Community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2372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Pascal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PascalABC.NET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PascalABC.NET 3.7.1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71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Java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Eclipse IDE for Java Developers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Eclipse java 2020-09-R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ru-RU" sz="1600" dirty="0">
                          <a:effectLst/>
                        </a:rPr>
                        <a:t>Дополнительно установить</a:t>
                      </a:r>
                      <a:r>
                        <a:rPr lang="en-US" sz="1600" dirty="0">
                          <a:effectLst/>
                        </a:rPr>
                        <a:t> Java SE Development Kit 15)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71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Phyton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PyCharm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Pycharm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community</a:t>
                      </a:r>
                      <a:r>
                        <a:rPr lang="ru-RU" sz="1600" dirty="0">
                          <a:effectLst/>
                        </a:rPr>
                        <a:t> 2020.2.3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(дополнительно установить </a:t>
                      </a:r>
                      <a:r>
                        <a:rPr lang="ru-RU" sz="1600" dirty="0" err="1">
                          <a:effectLst/>
                        </a:rPr>
                        <a:t>Python</a:t>
                      </a:r>
                      <a:r>
                        <a:rPr lang="ru-RU" sz="1600" dirty="0">
                          <a:effectLst/>
                        </a:rPr>
                        <a:t> 3.9.1)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474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Текстовые редакторы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Microsoft Word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LibreOffice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Microsoft Word 2010 </a:t>
                      </a:r>
                      <a:r>
                        <a:rPr lang="ru-RU" sz="1600" dirty="0">
                          <a:effectLst/>
                        </a:rPr>
                        <a:t>или новее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LibreOffice 7.0.4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  <a:tr h="711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Редакторы электронных таблиц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Microsoft Excel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LibreOffice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5BB9D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Microsoft Excel 2010 </a:t>
                      </a:r>
                      <a:r>
                        <a:rPr lang="ru-RU" sz="1600" dirty="0">
                          <a:effectLst/>
                        </a:rPr>
                        <a:t>или новее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LibreOffice 7.0.4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636578" y="6032616"/>
            <a:ext cx="10971947" cy="713282"/>
          </a:xfrm>
          <a:prstGeom prst="snip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Письмо </a:t>
            </a:r>
            <a:r>
              <a:rPr lang="ru-RU" sz="1600" b="1" dirty="0" err="1" smtClean="0">
                <a:solidFill>
                  <a:schemeClr val="tx1"/>
                </a:solidFill>
              </a:rPr>
              <a:t>МОНиМП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КК от </a:t>
            </a:r>
            <a:r>
              <a:rPr lang="ru-RU" sz="1600" b="1" dirty="0" smtClean="0">
                <a:solidFill>
                  <a:schemeClr val="tx1"/>
                </a:solidFill>
              </a:rPr>
              <a:t>19 января 2021 г. </a:t>
            </a:r>
            <a:r>
              <a:rPr lang="ru-RU" sz="1600" b="1" dirty="0">
                <a:solidFill>
                  <a:schemeClr val="tx1"/>
                </a:solidFill>
              </a:rPr>
              <a:t>№ </a:t>
            </a:r>
            <a:r>
              <a:rPr lang="ru-RU" sz="1600" b="1" dirty="0" smtClean="0">
                <a:solidFill>
                  <a:schemeClr val="tx1"/>
                </a:solidFill>
              </a:rPr>
              <a:t>47-01-13-541/21</a:t>
            </a:r>
            <a:r>
              <a:rPr lang="ru-RU" sz="1600" b="1" dirty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«Об </a:t>
            </a:r>
            <a:r>
              <a:rPr lang="ru-RU" sz="1600" b="1" dirty="0">
                <a:solidFill>
                  <a:schemeClr val="tx1"/>
                </a:solidFill>
              </a:rPr>
              <a:t>организации </a:t>
            </a:r>
            <a:r>
              <a:rPr lang="ru-RU" sz="1600" b="1" dirty="0" smtClean="0">
                <a:solidFill>
                  <a:schemeClr val="tx1"/>
                </a:solidFill>
              </a:rPr>
              <a:t>подготовки обучающихся </a:t>
            </a:r>
            <a:r>
              <a:rPr lang="ru-RU" sz="1600" b="1" dirty="0">
                <a:solidFill>
                  <a:schemeClr val="tx1"/>
                </a:solidFill>
              </a:rPr>
              <a:t>к </a:t>
            </a:r>
            <a:r>
              <a:rPr lang="ru-RU" sz="1600" b="1" dirty="0" smtClean="0">
                <a:solidFill>
                  <a:schemeClr val="tx1"/>
                </a:solidFill>
              </a:rPr>
              <a:t>КЕГЭ»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</a:rPr>
              <a:t>айт министерства </a:t>
            </a:r>
            <a:r>
              <a:rPr lang="en-US" sz="1400" b="1" u="sng" dirty="0" smtClean="0">
                <a:hlinkClick r:id="rId5"/>
              </a:rPr>
              <a:t>http</a:t>
            </a:r>
            <a:r>
              <a:rPr lang="ru-RU" sz="1400" b="1" u="sng" dirty="0">
                <a:hlinkClick r:id="rId5"/>
              </a:rPr>
              <a:t>://</a:t>
            </a:r>
            <a:r>
              <a:rPr lang="en-US" sz="1400" b="1" u="sng" dirty="0">
                <a:hlinkClick r:id="rId5"/>
              </a:rPr>
              <a:t>www</a:t>
            </a:r>
            <a:r>
              <a:rPr lang="ru-RU" sz="1400" b="1" u="sng" dirty="0">
                <a:hlinkClick r:id="rId5"/>
              </a:rPr>
              <a:t>.</a:t>
            </a:r>
            <a:r>
              <a:rPr lang="en-US" sz="1400" b="1" u="sng" dirty="0" err="1">
                <a:hlinkClick r:id="rId5"/>
              </a:rPr>
              <a:t>minobrkuban</a:t>
            </a:r>
            <a:r>
              <a:rPr lang="ru-RU" sz="1400" b="1" u="sng" dirty="0">
                <a:hlinkClick r:id="rId5"/>
              </a:rPr>
              <a:t>,</a:t>
            </a:r>
            <a:r>
              <a:rPr lang="en-US" sz="1400" b="1" u="sng" dirty="0" err="1">
                <a:hlinkClick r:id="rId5"/>
              </a:rPr>
              <a:t>ru</a:t>
            </a:r>
            <a:r>
              <a:rPr lang="ru-RU" sz="1400" b="1" u="sng" dirty="0" smtClean="0">
                <a:hlinkClick r:id="rId5"/>
              </a:rPr>
              <a:t>/</a:t>
            </a:r>
            <a:r>
              <a:rPr lang="ru-RU" sz="1400" b="1" u="sng" dirty="0" smtClean="0"/>
              <a:t> </a:t>
            </a:r>
            <a:r>
              <a:rPr lang="ru-RU" sz="1400" b="1" u="sng" dirty="0" smtClean="0">
                <a:solidFill>
                  <a:schemeClr val="tx1"/>
                </a:solidFill>
              </a:rPr>
              <a:t>;</a:t>
            </a:r>
            <a:r>
              <a:rPr lang="ru-RU" sz="1400" b="1" u="sng" dirty="0" smtClean="0"/>
              <a:t> </a:t>
            </a:r>
            <a:r>
              <a:rPr lang="ru-RU" sz="1400" b="1" u="sng" dirty="0" smtClean="0">
                <a:solidFill>
                  <a:schemeClr val="tx1"/>
                </a:solidFill>
              </a:rPr>
              <a:t>сайт ГКУ КК ЦОКО </a:t>
            </a:r>
            <a:r>
              <a:rPr lang="en-US" sz="1400" b="1" u="sng" dirty="0" smtClean="0">
                <a:hlinkClick r:id="rId6"/>
              </a:rPr>
              <a:t>http</a:t>
            </a:r>
            <a:r>
              <a:rPr lang="ru-RU" sz="1400" b="1" u="sng" dirty="0">
                <a:hlinkClick r:id="rId6"/>
              </a:rPr>
              <a:t>://</a:t>
            </a:r>
            <a:r>
              <a:rPr lang="en-US" sz="1400" b="1" u="sng" dirty="0">
                <a:hlinkClick r:id="rId6"/>
              </a:rPr>
              <a:t>www</a:t>
            </a:r>
            <a:r>
              <a:rPr lang="ru-RU" sz="1400" b="1" u="sng" dirty="0">
                <a:hlinkClick r:id="rId6"/>
              </a:rPr>
              <a:t>.</a:t>
            </a:r>
            <a:r>
              <a:rPr lang="en-US" sz="1400" b="1" u="sng" dirty="0">
                <a:hlinkClick r:id="rId6"/>
              </a:rPr>
              <a:t>gas</a:t>
            </a:r>
            <a:r>
              <a:rPr lang="ru-RU" sz="1400" b="1" u="sng" dirty="0">
                <a:hlinkClick r:id="rId6"/>
              </a:rPr>
              <a:t>.</a:t>
            </a:r>
            <a:r>
              <a:rPr lang="en-US" sz="1400" b="1" u="sng" dirty="0" err="1">
                <a:hlinkClick r:id="rId6"/>
              </a:rPr>
              <a:t>kubannet</a:t>
            </a:r>
            <a:r>
              <a:rPr lang="ru-RU" sz="1400" b="1" u="sng" dirty="0">
                <a:hlinkClick r:id="rId6"/>
              </a:rPr>
              <a:t>.</a:t>
            </a:r>
            <a:r>
              <a:rPr lang="en-US" sz="1400" b="1" u="sng" dirty="0" err="1">
                <a:hlinkClick r:id="rId6"/>
              </a:rPr>
              <a:t>ru</a:t>
            </a:r>
            <a:r>
              <a:rPr lang="ru-RU" sz="1400" b="1" u="sng" dirty="0">
                <a:hlinkClick r:id="rId6"/>
              </a:rPr>
              <a:t>/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0077682" y="5424783"/>
            <a:ext cx="572900" cy="5551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805" y="2165454"/>
            <a:ext cx="6926344" cy="3433864"/>
          </a:xfrm>
          <a:prstGeom prst="rect">
            <a:avLst/>
          </a:prstGeom>
          <a:solidFill>
            <a:srgbClr val="088E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325" y="338570"/>
            <a:ext cx="7220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Иностранный язык</a:t>
            </a:r>
            <a:endParaRPr lang="ru-RU" sz="4000" dirty="0">
              <a:solidFill>
                <a:srgbClr val="088FB9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575659" y="57270"/>
            <a:ext cx="6643210" cy="6589400"/>
            <a:chOff x="7603940" y="55975"/>
            <a:chExt cx="6643210" cy="65894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8897" y="5613121"/>
              <a:ext cx="1035706" cy="1032254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996" y="4323931"/>
              <a:ext cx="1117015" cy="82652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2645" y="1511662"/>
              <a:ext cx="944820" cy="96904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258" y="2755442"/>
              <a:ext cx="893593" cy="110582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940" y="55975"/>
              <a:ext cx="1180954" cy="118095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8766170" y="151290"/>
              <a:ext cx="5480980" cy="649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>
                  <a:solidFill>
                    <a:srgbClr val="088EBC"/>
                  </a:solidFill>
                </a:rPr>
                <a:t>Английский </a:t>
              </a:r>
              <a:r>
                <a:rPr lang="ru-RU" sz="3200" dirty="0" smtClean="0">
                  <a:solidFill>
                    <a:srgbClr val="088EBC"/>
                  </a:solidFill>
                </a:rPr>
                <a:t>язык</a:t>
              </a: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r>
                <a:rPr lang="ru-RU" sz="3200" dirty="0" smtClean="0">
                  <a:solidFill>
                    <a:srgbClr val="088EBC"/>
                  </a:solidFill>
                </a:rPr>
                <a:t>Французский язык</a:t>
              </a: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r>
                <a:rPr lang="ru-RU" sz="3200" dirty="0" smtClean="0">
                  <a:solidFill>
                    <a:srgbClr val="088EBC"/>
                  </a:solidFill>
                </a:rPr>
                <a:t>Немецкий язык</a:t>
              </a: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r>
                <a:rPr lang="ru-RU" sz="3200" dirty="0" smtClean="0">
                  <a:solidFill>
                    <a:srgbClr val="088EBC"/>
                  </a:solidFill>
                </a:rPr>
                <a:t>Испанский язык</a:t>
              </a: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endParaRPr lang="ru-RU" sz="3200" dirty="0" smtClean="0">
                <a:solidFill>
                  <a:srgbClr val="088EBC"/>
                </a:solidFill>
              </a:endParaRPr>
            </a:p>
            <a:p>
              <a:r>
                <a:rPr lang="ru-RU" sz="3200" dirty="0" smtClean="0">
                  <a:solidFill>
                    <a:srgbClr val="088EBC"/>
                  </a:solidFill>
                </a:rPr>
                <a:t>Китайский язык</a:t>
              </a:r>
              <a:endParaRPr lang="ru-RU" sz="3200" dirty="0">
                <a:solidFill>
                  <a:srgbClr val="088EBC"/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85394" y="2482003"/>
            <a:ext cx="74911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Можно сдавать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ПЯТЬ </a:t>
            </a:r>
            <a:r>
              <a:rPr lang="ru-RU" sz="4000" dirty="0">
                <a:solidFill>
                  <a:schemeClr val="bg1"/>
                </a:solidFill>
              </a:rPr>
              <a:t>иностранных </a:t>
            </a:r>
            <a:r>
              <a:rPr lang="ru-RU" sz="4000" dirty="0" smtClean="0">
                <a:solidFill>
                  <a:schemeClr val="bg1"/>
                </a:solidFill>
              </a:rPr>
              <a:t>языков</a:t>
            </a:r>
          </a:p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даже </a:t>
            </a:r>
            <a:r>
              <a:rPr lang="ru-RU" sz="3200" i="1" dirty="0">
                <a:solidFill>
                  <a:schemeClr val="bg1"/>
                </a:solidFill>
              </a:rPr>
              <a:t>если не изучали </a:t>
            </a:r>
            <a:endParaRPr lang="ru-RU" sz="3200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bg1"/>
                </a:solidFill>
              </a:rPr>
              <a:t>тот </a:t>
            </a:r>
            <a:r>
              <a:rPr lang="ru-RU" sz="3200" i="1" dirty="0">
                <a:solidFill>
                  <a:schemeClr val="bg1"/>
                </a:solidFill>
              </a:rPr>
              <a:t>или иной язык в </a:t>
            </a:r>
            <a:r>
              <a:rPr lang="ru-RU" sz="3200" i="1" dirty="0" smtClean="0">
                <a:solidFill>
                  <a:schemeClr val="bg1"/>
                </a:solidFill>
              </a:rPr>
              <a:t>школе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6206" y="3959258"/>
            <a:ext cx="7195794" cy="2898742"/>
          </a:xfrm>
          <a:prstGeom prst="rect">
            <a:avLst/>
          </a:prstGeom>
          <a:solidFill>
            <a:srgbClr val="61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написать </a:t>
            </a:r>
            <a:r>
              <a:rPr lang="ru-RU" sz="3200" b="1" dirty="0">
                <a:solidFill>
                  <a:schemeClr val="bg1"/>
                </a:solidFill>
              </a:rPr>
              <a:t>до </a:t>
            </a:r>
            <a:r>
              <a:rPr lang="ru-RU" sz="3200" b="1" dirty="0" smtClean="0">
                <a:solidFill>
                  <a:schemeClr val="bg1"/>
                </a:solidFill>
              </a:rPr>
              <a:t>1 февраля 2021 </a:t>
            </a:r>
            <a:r>
              <a:rPr lang="ru-RU" sz="2800" dirty="0">
                <a:solidFill>
                  <a:schemeClr val="bg1"/>
                </a:solidFill>
              </a:rPr>
              <a:t>года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заявление в местах регистрации на ЕГЭ:</a:t>
            </a:r>
          </a:p>
          <a:p>
            <a:pPr lvl="1" algn="ctr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www.gas.kubannet.ru/regplaces2021.pdf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lvl="1" algn="ctr">
              <a:buClr>
                <a:schemeClr val="bg1"/>
              </a:buClr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56591"/>
            <a:ext cx="5134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ДО 1 ФЕВРАЛЯ </a:t>
            </a:r>
            <a:br>
              <a:rPr lang="ru-RU" sz="4000" b="1" dirty="0">
                <a:solidFill>
                  <a:srgbClr val="088FB9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студент может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6206" y="-1"/>
            <a:ext cx="7195794" cy="1725105"/>
          </a:xfrm>
          <a:prstGeom prst="rect">
            <a:avLst/>
          </a:prstGeom>
          <a:solidFill>
            <a:srgbClr val="61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выбрать </a:t>
            </a:r>
            <a:r>
              <a:rPr lang="ru-RU" sz="2800" dirty="0">
                <a:solidFill>
                  <a:schemeClr val="bg1"/>
                </a:solidFill>
              </a:rPr>
              <a:t>предметы в соответствии с перечнями вступительных   испытаний, размещёнными на сайтах </a:t>
            </a:r>
            <a:r>
              <a:rPr lang="ru-RU" sz="2800" dirty="0" smtClean="0">
                <a:solidFill>
                  <a:schemeClr val="bg1"/>
                </a:solidFill>
              </a:rPr>
              <a:t>ВУЗов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6206" y="2051115"/>
            <a:ext cx="7195794" cy="1582132"/>
          </a:xfrm>
          <a:prstGeom prst="rect">
            <a:avLst/>
          </a:prstGeom>
          <a:solidFill>
            <a:srgbClr val="09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принять </a:t>
            </a:r>
            <a:r>
              <a:rPr lang="ru-RU" sz="2800" dirty="0">
                <a:solidFill>
                  <a:schemeClr val="bg1"/>
                </a:solidFill>
              </a:rPr>
              <a:t>решение об </a:t>
            </a:r>
            <a:r>
              <a:rPr lang="ru-RU" sz="3200" b="1" dirty="0">
                <a:solidFill>
                  <a:schemeClr val="bg1"/>
                </a:solidFill>
              </a:rPr>
              <a:t>окончательном избыточном перечне </a:t>
            </a:r>
            <a:r>
              <a:rPr lang="ru-RU" sz="2800" dirty="0">
                <a:solidFill>
                  <a:schemeClr val="bg1"/>
                </a:solidFill>
              </a:rPr>
              <a:t>предметов 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сдачи </a:t>
            </a:r>
            <a:r>
              <a:rPr lang="ru-RU" sz="2800" dirty="0" smtClean="0">
                <a:solidFill>
                  <a:schemeClr val="bg1"/>
                </a:solidFill>
              </a:rPr>
              <a:t>ЕГЭ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6206" y="15544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1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6206" y="2046303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2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6206" y="395925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3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2B5A18-A697-4BEB-A0EF-17C83440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особенностях приема в образовательные организации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в 2021 году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9293" y="1056233"/>
            <a:ext cx="9901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Внутренние экзамены в ВУЗах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9956" y="1886789"/>
            <a:ext cx="9220397" cy="1188919"/>
          </a:xfrm>
          <a:prstGeom prst="rect">
            <a:avLst/>
          </a:prstGeom>
          <a:solidFill>
            <a:srgbClr val="61B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 обучающие (выпускники) среднего профессионального образования (колледжей и техникумов)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0754" y="3305662"/>
            <a:ext cx="8693670" cy="1395353"/>
          </a:xfrm>
          <a:prstGeom prst="rect">
            <a:avLst/>
          </a:prstGeom>
          <a:solidFill>
            <a:srgbClr val="098C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800" dirty="0" smtClean="0">
                <a:solidFill>
                  <a:schemeClr val="bg1"/>
                </a:solidFill>
              </a:rPr>
              <a:t>граждане России, получившие среднее общее образование в иностранных государствах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32068" y="4930969"/>
            <a:ext cx="8159931" cy="1292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buClr>
                <a:schemeClr val="bg1"/>
              </a:buClr>
            </a:pPr>
            <a:r>
              <a:rPr lang="ru-RU" sz="2400" b="1" dirty="0" smtClean="0">
                <a:solidFill>
                  <a:schemeClr val="bg1"/>
                </a:solidFill>
              </a:rPr>
              <a:t>дети-инвалиды,</a:t>
            </a:r>
            <a:r>
              <a:rPr lang="ru-RU" sz="2400" dirty="0" smtClean="0">
                <a:solidFill>
                  <a:schemeClr val="bg1"/>
                </a:solidFill>
              </a:rPr>
              <a:t> проходившие ГИА-11 в форме государственного выпускного экзамена (ГВЭ)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956" y="1696418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1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185" y="321420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2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548" y="4783869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3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5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909</Words>
  <Application>Microsoft Office PowerPoint</Application>
  <PresentationFormat>Широкоэкранный</PresentationFormat>
  <Paragraphs>167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Bahnschrift SemiBold</vt:lpstr>
      <vt:lpstr>Bahnschrift SemiBold SemiConden</vt:lpstr>
      <vt:lpstr>Calibri</vt:lpstr>
      <vt:lpstr>Calibri Light</vt:lpstr>
      <vt:lpstr>Franklin Gothic Book</vt:lpstr>
      <vt:lpstr>Franklin Gothic Demi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 особенностях приема в образовательные организации  высшего образования в 2021 году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Гардымова Руженна Анатольевна</cp:lastModifiedBy>
  <cp:revision>208</cp:revision>
  <dcterms:created xsi:type="dcterms:W3CDTF">2020-01-14T06:22:42Z</dcterms:created>
  <dcterms:modified xsi:type="dcterms:W3CDTF">2021-01-28T11:07:43Z</dcterms:modified>
</cp:coreProperties>
</file>